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5143500" cx="9144000"/>
  <p:notesSz cx="6858000" cy="9144000"/>
  <p:embeddedFontLst>
    <p:embeddedFont>
      <p:font typeface="Roboto Thin"/>
      <p:regular r:id="rId44"/>
      <p:bold r:id="rId45"/>
      <p:italic r:id="rId46"/>
      <p:boldItalic r:id="rId47"/>
    </p:embeddedFont>
    <p:embeddedFont>
      <p:font typeface="Roboto"/>
      <p:regular r:id="rId48"/>
      <p:bold r:id="rId49"/>
      <p:italic r:id="rId50"/>
      <p:boldItalic r:id="rId51"/>
    </p:embeddedFont>
    <p:embeddedFont>
      <p:font typeface="Roboto Light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585C61-1483-4A49-9F0C-9BE6C08B09CB}">
  <a:tblStyle styleId="{C8585C61-1483-4A49-9F0C-9BE6C08B09C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RobotoThin-regular.fntdata"/><Relationship Id="rId43" Type="http://schemas.openxmlformats.org/officeDocument/2006/relationships/slide" Target="slides/slide37.xml"/><Relationship Id="rId46" Type="http://schemas.openxmlformats.org/officeDocument/2006/relationships/font" Target="fonts/RobotoThin-italic.fntdata"/><Relationship Id="rId45" Type="http://schemas.openxmlformats.org/officeDocument/2006/relationships/font" Target="fonts/RobotoThin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Roboto-regular.fntdata"/><Relationship Id="rId47" Type="http://schemas.openxmlformats.org/officeDocument/2006/relationships/font" Target="fonts/RobotoThin-boldItalic.fntdata"/><Relationship Id="rId49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boldItalic.fntdata"/><Relationship Id="rId50" Type="http://schemas.openxmlformats.org/officeDocument/2006/relationships/font" Target="fonts/Roboto-italic.fntdata"/><Relationship Id="rId53" Type="http://schemas.openxmlformats.org/officeDocument/2006/relationships/font" Target="fonts/RobotoLight-bold.fntdata"/><Relationship Id="rId52" Type="http://schemas.openxmlformats.org/officeDocument/2006/relationships/font" Target="fonts/RobotoLight-regular.fntdata"/><Relationship Id="rId11" Type="http://schemas.openxmlformats.org/officeDocument/2006/relationships/slide" Target="slides/slide5.xml"/><Relationship Id="rId55" Type="http://schemas.openxmlformats.org/officeDocument/2006/relationships/font" Target="fonts/RobotoLight-boldItalic.fntdata"/><Relationship Id="rId10" Type="http://schemas.openxmlformats.org/officeDocument/2006/relationships/slide" Target="slides/slide4.xml"/><Relationship Id="rId54" Type="http://schemas.openxmlformats.org/officeDocument/2006/relationships/font" Target="fonts/RobotoLigh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6b2c09bd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a6b2c09bd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a6b2c09bd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a6b2c09bd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6b2c09bdf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a6b2c09bdf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6b2c09bdf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a6b2c09bdf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6b2c09bdf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a6b2c09bdf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6b2c09bdf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6b2c09bdf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664c4c48a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664c4c48a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a664c4c48a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a664c4c48a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664c4c48a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a664c4c48a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664c4c48a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a664c4c48a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a664c4c48a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a664c4c48a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a664c4c48a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a664c4c48a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a664c4c48a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a664c4c48a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a664c4c48a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a664c4c48a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a664c4c48a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a664c4c48a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a664c4c48a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a664c4c48a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a664c4c48a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a664c4c48a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a6efae53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a6efae53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a6efae53c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a6efae53c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a6efae53c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a6efae53c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a6efae53c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a6efae53c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664c4c48a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664c4c48a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a6efae53c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a6efae53c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a6efae53c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a6efae53c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a6efae53c9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a6efae53c9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a6efae53c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a6efae53c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a6efae53c9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a6efae53c9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a6efae53c9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a6efae53c9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6efae53c9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6efae53c9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a6efae53c9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a6efae53c9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664c4c48a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664c4c48a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664c4c48a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664c4c48a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6b2c09bd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6b2c09bd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6b2c09bdf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6b2c09bdf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6b2c09bdf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a6b2c09bdf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6b2c09bd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6b2c09bd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16450"/>
            <a:ext cx="8520600" cy="8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latin typeface="Roboto"/>
                <a:ea typeface="Roboto"/>
                <a:cs typeface="Roboto"/>
                <a:sym typeface="Roboto"/>
              </a:rPr>
              <a:t>ChronicCoder Anime Recommender</a:t>
            </a:r>
            <a:endParaRPr b="1" sz="3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15996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User Research Report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4898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Joey Wong</a:t>
            </a:r>
            <a:endParaRPr i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Your fellow resident researcher and designer</a:t>
            </a:r>
            <a:endParaRPr i="1" sz="24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" name="Google Shape;59;p13"/>
          <p:cNvCxnSpPr/>
          <p:nvPr/>
        </p:nvCxnSpPr>
        <p:spPr>
          <a:xfrm rot="10800000">
            <a:off x="7506850" y="553750"/>
            <a:ext cx="5559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Recently got into anime (first-timer or returning)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Started because of a recently-popularized anime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Actively seeking out anime similar through social circles and social media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2"/>
          <p:cNvSpPr/>
          <p:nvPr/>
        </p:nvSpPr>
        <p:spPr>
          <a:xfrm>
            <a:off x="904350" y="2607113"/>
            <a:ext cx="2162100" cy="21621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Personas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2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The Newbie 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4" name="Google Shape;154;p22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55" name="Google Shape;155;p22"/>
          <p:cNvGraphicFramePr/>
          <p:nvPr/>
        </p:nvGraphicFramePr>
        <p:xfrm>
          <a:off x="3650263" y="3170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{C8585C61-1483-4A49-9F0C-9BE6C08B09CB}</a:tableStyleId>
              </a:tblPr>
              <a:tblGrid>
                <a:gridCol w="1071750"/>
                <a:gridCol w="1271175"/>
                <a:gridCol w="1271175"/>
                <a:gridCol w="1271175"/>
              </a:tblGrid>
              <a:tr h="430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# anime watched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Watching frequency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of tastes and preferences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on seasonal anime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</a:tr>
              <a:tr h="39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Low (1-20)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High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Low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Low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56" name="Google Shape;156;p22"/>
          <p:cNvPicPr preferRelativeResize="0"/>
          <p:nvPr/>
        </p:nvPicPr>
        <p:blipFill rotWithShape="1">
          <a:blip r:embed="rId3">
            <a:alphaModFix/>
          </a:blip>
          <a:srcRect b="16809" l="18039" r="0" t="28024"/>
          <a:stretch/>
        </p:blipFill>
        <p:spPr>
          <a:xfrm>
            <a:off x="881725" y="2670875"/>
            <a:ext cx="2015400" cy="2034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Been watching anime for some time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Finds it tough to seek out new anime because of a very specific palette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Has given up on searching for recommendations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3"/>
          <p:cNvSpPr/>
          <p:nvPr/>
        </p:nvSpPr>
        <p:spPr>
          <a:xfrm>
            <a:off x="904350" y="2607113"/>
            <a:ext cx="2162100" cy="21621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3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Personas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" name="Google Shape;164;p23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The Selective Watcher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23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3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23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68" name="Google Shape;168;p23"/>
          <p:cNvGraphicFramePr/>
          <p:nvPr/>
        </p:nvGraphicFramePr>
        <p:xfrm>
          <a:off x="3650263" y="3170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{C8585C61-1483-4A49-9F0C-9BE6C08B09CB}</a:tableStyleId>
              </a:tblPr>
              <a:tblGrid>
                <a:gridCol w="1071750"/>
                <a:gridCol w="1271175"/>
                <a:gridCol w="1271175"/>
                <a:gridCol w="1271175"/>
              </a:tblGrid>
              <a:tr h="430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# anime watched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Watching frequency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of tastes and preferences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on seasonal anime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</a:tr>
              <a:tr h="39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Medium (20-60)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Medium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High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Medium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69" name="Google Shape;169;p23"/>
          <p:cNvPicPr preferRelativeResize="0"/>
          <p:nvPr/>
        </p:nvPicPr>
        <p:blipFill rotWithShape="1">
          <a:blip r:embed="rId3">
            <a:alphaModFix/>
          </a:blip>
          <a:srcRect b="24307" l="0" r="0" t="11741"/>
          <a:stretch/>
        </p:blipFill>
        <p:spPr>
          <a:xfrm>
            <a:off x="858025" y="2670875"/>
            <a:ext cx="2040300" cy="2034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Personas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4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The Phase Shifter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4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8" name="Google Shape;178;p24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" name="Google Shape;179;p24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Watches anime in phases (interests comes and goes)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Will have an intense interest in anime when the phase comes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Utilizes all forms of sources to find new anime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0" name="Google Shape;180;p24"/>
          <p:cNvGraphicFramePr/>
          <p:nvPr/>
        </p:nvGraphicFramePr>
        <p:xfrm>
          <a:off x="3650263" y="3170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{C8585C61-1483-4A49-9F0C-9BE6C08B09CB}</a:tableStyleId>
              </a:tblPr>
              <a:tblGrid>
                <a:gridCol w="1071750"/>
                <a:gridCol w="1271175"/>
                <a:gridCol w="1271175"/>
                <a:gridCol w="1271175"/>
              </a:tblGrid>
              <a:tr h="430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# anime watched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Watching frequency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of tastes and preferences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on seasonal anime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</a:tr>
              <a:tr h="39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Med-High </a:t>
                      </a: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(20-60+)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Sporadic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High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Medium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1" name="Google Shape;181;p24"/>
          <p:cNvSpPr/>
          <p:nvPr/>
        </p:nvSpPr>
        <p:spPr>
          <a:xfrm>
            <a:off x="904350" y="2607113"/>
            <a:ext cx="2162100" cy="21621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4"/>
          <p:cNvPicPr preferRelativeResize="0"/>
          <p:nvPr/>
        </p:nvPicPr>
        <p:blipFill rotWithShape="1">
          <a:blip r:embed="rId3">
            <a:alphaModFix/>
          </a:blip>
          <a:srcRect b="0" l="11280" r="20231" t="0"/>
          <a:stretch/>
        </p:blipFill>
        <p:spPr>
          <a:xfrm>
            <a:off x="858025" y="2679425"/>
            <a:ext cx="2040300" cy="2034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Personas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5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The Closet Weeb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5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5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1" name="Google Shape;191;p25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2" name="Google Shape;192;p25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Similar to The Weeb, but watches sporadically due to limited free time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Actively seeks out anime via social media and circles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93" name="Google Shape;193;p25"/>
          <p:cNvGraphicFramePr/>
          <p:nvPr/>
        </p:nvGraphicFramePr>
        <p:xfrm>
          <a:off x="3650263" y="3170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{C8585C61-1483-4A49-9F0C-9BE6C08B09CB}</a:tableStyleId>
              </a:tblPr>
              <a:tblGrid>
                <a:gridCol w="1071750"/>
                <a:gridCol w="1271175"/>
                <a:gridCol w="1271175"/>
                <a:gridCol w="1271175"/>
              </a:tblGrid>
              <a:tr h="430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# anime watched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Watching frequency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of tastes and preferences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on seasonal anime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</a:tr>
              <a:tr h="39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High (60+)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High (not as much as The Weeb)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High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High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4" name="Google Shape;194;p25"/>
          <p:cNvSpPr/>
          <p:nvPr/>
        </p:nvSpPr>
        <p:spPr>
          <a:xfrm>
            <a:off x="904350" y="2607113"/>
            <a:ext cx="2162100" cy="21621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25"/>
          <p:cNvPicPr preferRelativeResize="0"/>
          <p:nvPr/>
        </p:nvPicPr>
        <p:blipFill rotWithShape="1">
          <a:blip r:embed="rId3">
            <a:alphaModFix/>
          </a:blip>
          <a:srcRect b="0" l="26847" r="9336" t="0"/>
          <a:stretch/>
        </p:blipFill>
        <p:spPr>
          <a:xfrm>
            <a:off x="858025" y="2679425"/>
            <a:ext cx="2025900" cy="2034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6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Long time anime watcher, embraces manga, Japanese culture enthusiast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Follows multiple anime at once, watches frequently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Knowledgeable on all genres of anime, flexible in genre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Uses the largest variety of sources for recommendations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6"/>
          <p:cNvSpPr/>
          <p:nvPr/>
        </p:nvSpPr>
        <p:spPr>
          <a:xfrm>
            <a:off x="904350" y="2607113"/>
            <a:ext cx="2162100" cy="21621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6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Personas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26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The Weeb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6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6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6" name="Google Shape;206;p26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207" name="Google Shape;207;p26"/>
          <p:cNvGraphicFramePr/>
          <p:nvPr/>
        </p:nvGraphicFramePr>
        <p:xfrm>
          <a:off x="3650263" y="3170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{C8585C61-1483-4A49-9F0C-9BE6C08B09CB}</a:tableStyleId>
              </a:tblPr>
              <a:tblGrid>
                <a:gridCol w="1071750"/>
                <a:gridCol w="1271175"/>
                <a:gridCol w="1271175"/>
                <a:gridCol w="1271175"/>
              </a:tblGrid>
              <a:tr h="430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# anime watched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Watching frequency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of tastes and preferences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on seasonal anime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</a:tr>
              <a:tr h="39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High (60+)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High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High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Medium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08" name="Google Shape;208;p26"/>
          <p:cNvPicPr preferRelativeResize="0"/>
          <p:nvPr/>
        </p:nvPicPr>
        <p:blipFill rotWithShape="1">
          <a:blip r:embed="rId3">
            <a:alphaModFix/>
          </a:blip>
          <a:srcRect b="0" l="17169" r="19050" t="0"/>
          <a:stretch/>
        </p:blipFill>
        <p:spPr>
          <a:xfrm>
            <a:off x="858025" y="2670900"/>
            <a:ext cx="2040300" cy="2034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>
            <p:ph type="ctrTitle"/>
          </p:nvPr>
        </p:nvSpPr>
        <p:spPr>
          <a:xfrm>
            <a:off x="311700" y="716450"/>
            <a:ext cx="8520600" cy="8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latin typeface="Roboto"/>
                <a:ea typeface="Roboto"/>
                <a:cs typeface="Roboto"/>
                <a:sym typeface="Roboto"/>
              </a:rPr>
              <a:t>Findings</a:t>
            </a:r>
            <a:endParaRPr b="1" sz="3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" name="Google Shape;214;p27"/>
          <p:cNvSpPr txBox="1"/>
          <p:nvPr>
            <p:ph idx="1" type="subTitle"/>
          </p:nvPr>
        </p:nvSpPr>
        <p:spPr>
          <a:xfrm>
            <a:off x="311700" y="15996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The funnest part.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" name="Google Shape;215;p27"/>
          <p:cNvSpPr txBox="1"/>
          <p:nvPr>
            <p:ph idx="1" type="subTitle"/>
          </p:nvPr>
        </p:nvSpPr>
        <p:spPr>
          <a:xfrm>
            <a:off x="311700" y="24898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Let’s see how we did...</a:t>
            </a:r>
            <a:endParaRPr i="1" sz="24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16" name="Google Shape;216;p27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7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8" name="Google Shape;218;p27"/>
          <p:cNvCxnSpPr/>
          <p:nvPr/>
        </p:nvCxnSpPr>
        <p:spPr>
          <a:xfrm rot="10800000">
            <a:off x="7506850" y="553750"/>
            <a:ext cx="5559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Research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28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Method: </a:t>
            </a:r>
            <a:r>
              <a:rPr i="1" lang="en-GB" sz="1800">
                <a:latin typeface="Roboto"/>
                <a:ea typeface="Roboto"/>
                <a:cs typeface="Roboto"/>
                <a:sym typeface="Roboto"/>
              </a:rPr>
              <a:t>Remote Interview + Usability Test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28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8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7" name="Google Shape;227;p28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28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b="1" i="1" lang="en-GB" sz="1800">
                <a:latin typeface="Roboto"/>
                <a:ea typeface="Roboto"/>
                <a:cs typeface="Roboto"/>
                <a:sym typeface="Roboto"/>
              </a:rPr>
              <a:t>Interview </a:t>
            </a:r>
            <a:r>
              <a:rPr i="1" lang="en-GB" sz="1800">
                <a:latin typeface="Roboto"/>
                <a:ea typeface="Roboto"/>
                <a:cs typeface="Roboto"/>
                <a:sym typeface="Roboto"/>
              </a:rPr>
              <a:t>(15-20 mins)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Discover user’s anime viewing habits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Learn their experiences in finding new anime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Identify anime preferences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b="1" i="1" lang="en-GB" sz="1800">
                <a:latin typeface="Roboto"/>
                <a:ea typeface="Roboto"/>
                <a:cs typeface="Roboto"/>
                <a:sym typeface="Roboto"/>
              </a:rPr>
              <a:t>Semi-guided Usability Test</a:t>
            </a:r>
            <a:r>
              <a:rPr i="1" lang="en-GB" sz="1800">
                <a:latin typeface="Roboto"/>
                <a:ea typeface="Roboto"/>
                <a:cs typeface="Roboto"/>
                <a:sym typeface="Roboto"/>
              </a:rPr>
              <a:t> (15-20 minutes) 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Evaluate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 usability of existing design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Identify design changes and issues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Guide future iterations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b="1" i="1" lang="en-GB" sz="1800">
                <a:latin typeface="Roboto"/>
                <a:ea typeface="Roboto"/>
                <a:cs typeface="Roboto"/>
                <a:sym typeface="Roboto"/>
              </a:rPr>
              <a:t>Wrap-up</a:t>
            </a:r>
            <a:r>
              <a:rPr i="1" lang="en-GB" sz="1800">
                <a:latin typeface="Roboto"/>
                <a:ea typeface="Roboto"/>
                <a:cs typeface="Roboto"/>
                <a:sym typeface="Roboto"/>
              </a:rPr>
              <a:t> (5-10 minutes)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Final comments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Interview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p29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What appeals to them in an anime?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9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9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7" name="Google Shape;237;p29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29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Majority prioritizes the plot (7/10)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BUT!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 this also means specific genres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Specific genres lead to specific plots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3/10 said they look for individuality/uniqueness in an anime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Experienced users (2/10) focus on non-surface level criteria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Art style, manga adaptation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Interview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30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How do they look for anime? (</a:t>
            </a: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1/3</a:t>
            </a: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)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30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0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7" name="Google Shape;247;p30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8" name="Google Shape;248;p30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Majority of users (8/10) prioritized their social circles for new recommendations (i.e. friends and social media)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Indicates a level of trust in personalized recommendations (e.g. reviews)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Friends = source of recommendation AND discussion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Out of the 8 above, lesser experienced users (4/10 Novice to Amateur users) use social media for recommendations (Facebook, Twitter)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Depend on what’s currently popular on their news feed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ALL levels find 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recommendations on YouTube (4/10)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Anitubers such as Gigguk gives good recommendations and reviews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A solid trusted source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Interview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31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How do they look for anime? (2/3)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31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1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7" name="Google Shape;257;p31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31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Both experienced users use Reddit for recommendations (r/anime)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Provides greater detail on newer animes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Higher 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upvoted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 and gilded posts = will watch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Caveat: Might be related to tech literacy...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300" y="2745561"/>
            <a:ext cx="7239399" cy="67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Overview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65;p14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Research Goals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4"/>
          <p:cNvSpPr txBox="1"/>
          <p:nvPr>
            <p:ph type="ctrTitle"/>
          </p:nvPr>
        </p:nvSpPr>
        <p:spPr>
          <a:xfrm>
            <a:off x="311700" y="1400825"/>
            <a:ext cx="8520600" cy="19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Identify user groups, needs and wants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Evaluate usability of the current website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Evaluate functions and features of the current algorithm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Obtain feedback on future ideas/suggestions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14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Interview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Google Shape;265;p32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How do they look for an anime? (3/3)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" name="Google Shape;266;p32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2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8" name="Google Shape;268;p32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9" name="Google Shape;269;p32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latin typeface="Roboto"/>
                <a:ea typeface="Roboto"/>
                <a:cs typeface="Roboto"/>
                <a:sym typeface="Roboto"/>
              </a:rPr>
              <a:t>Surprise:</a:t>
            </a:r>
            <a:endParaRPr b="1" i="1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Streaming sites are a popular source of recommendation too (5/10)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Netflix, Hulu, Crunchyroll, illegal streaming sites (KissAnime,etc)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Personalized recommendations or top viewed on site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latin typeface="Roboto"/>
                <a:ea typeface="Roboto"/>
                <a:cs typeface="Roboto"/>
                <a:sym typeface="Roboto"/>
              </a:rPr>
              <a:t>Another Surprise:</a:t>
            </a:r>
            <a:endParaRPr b="1" i="1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Mangas are a popular pair with anime (7/10 reads manga)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5/10 noted that their manga habits either influences/is influenced by their anime habits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They want to find out what happens in the anime or manga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More browsing-related behavior to find new manga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3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Interview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33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What makes the decision to watch an anime?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33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3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8" name="Google Shape;278;p33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" name="Google Shape;279;p33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Large number of them have a multi-episode rule (5/10)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Watch a number of episodes at the beginning to determine if they like it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If they like it, they continue watching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If it’s average, they add it to a backlog or stop watching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3/10 of them read synopsis of the plot before making a decision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latin typeface="Roboto"/>
                <a:ea typeface="Roboto"/>
                <a:cs typeface="Roboto"/>
                <a:sym typeface="Roboto"/>
              </a:rPr>
              <a:t>Surprise:</a:t>
            </a:r>
            <a:endParaRPr b="1" i="1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Reviews weren’t mentioned too much. They’d like to make the decision on their own?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Interview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34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What can we learn from this?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" name="Google Shape;286;p34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4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8" name="Google Shape;288;p34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" name="Google Shape;289;p34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Identify popular sources of recommendations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Conduct competitive analysis to identify lacking features and design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Understand the most important information users require when deciding whether to watch an anime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Usability Test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35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Landing page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35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5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8" name="Google Shape;298;p35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35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Really simple, minimalistic, but…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“Looks sketchy”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“Is this an anime page”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Users desired visuals on the landing page that immediately tells them it’s an anime page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0" name="Google Shape;30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800" y="1338351"/>
            <a:ext cx="7378403" cy="199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Usability Test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6" name="Google Shape;306;p36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Landing page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36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6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" name="Google Shape;309;p36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" name="Google Shape;310;p36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Tagline/call-to-action clear enough to guide users what to do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1" name="Google Shape;31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2800" y="1338351"/>
            <a:ext cx="7378403" cy="19904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6"/>
          <p:cNvSpPr/>
          <p:nvPr/>
        </p:nvSpPr>
        <p:spPr>
          <a:xfrm>
            <a:off x="1144200" y="2245600"/>
            <a:ext cx="2919300" cy="203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7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Usability Test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37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Search dropdown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37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7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1" name="Google Shape;321;p37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2" name="Google Shape;322;p37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Experienced users were used to MyAnimeList’s graphics when searching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There were issues when searching for anime which has multiple names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Some appeared in English, some Japanese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3" name="Google Shape;32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750" y="1400825"/>
            <a:ext cx="4737150" cy="21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7575" y="1327488"/>
            <a:ext cx="3694724" cy="2307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8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Usability Test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38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Recommendations: Overall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38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8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3" name="Google Shape;333;p38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4" name="Google Shape;334;p38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User’s opinions on the recommendations are heavily based off posters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If the poster doesn’t look remotely similar to their searched anime, it automatically lowers their confidence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latin typeface="Roboto Thin"/>
                <a:ea typeface="Roboto Thin"/>
                <a:cs typeface="Roboto Thin"/>
                <a:sym typeface="Roboto Thin"/>
              </a:rPr>
              <a:t>“None of the recommendations look like what I thought would come up.”</a:t>
            </a:r>
            <a:endParaRPr i="1" sz="1800"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latin typeface="Roboto Thin"/>
              <a:ea typeface="Roboto Thin"/>
              <a:cs typeface="Roboto Thin"/>
              <a:sym typeface="Roboto Thin"/>
            </a:endParaRPr>
          </a:p>
          <a:p>
            <a: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Font typeface="Roboto Thin"/>
              <a:buChar char="-"/>
            </a:pPr>
            <a:r>
              <a:rPr i="1" lang="en-GB" sz="1800">
                <a:latin typeface="Roboto Thin"/>
                <a:ea typeface="Roboto Thin"/>
                <a:cs typeface="Roboto Thin"/>
                <a:sym typeface="Roboto Thin"/>
              </a:rPr>
              <a:t>Novice user, Jessie (alias)</a:t>
            </a:r>
            <a:endParaRPr i="1" sz="1800"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91440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Users are on the fence about all categories except Newest and Most Similar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All categories had mixed reviews about its recommendations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latin typeface="Roboto"/>
                <a:ea typeface="Roboto"/>
                <a:cs typeface="Roboto"/>
                <a:sym typeface="Roboto"/>
              </a:rPr>
              <a:t>e.g. Popular and Most Similar has same recommendations across two different searches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Usability Test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0" name="Google Shape;340;p39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Recommendations: Overall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39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9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3" name="Google Shape;343;p39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4" name="Google Shape;344;p39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Experienced users noted that prototypical anime which are similar to anime they’ve watched were missing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.g. If you’re searching for Steins;Gate, you’d expect Re:Zero to pop up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5" name="Google Shape;34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0512" y="2413225"/>
            <a:ext cx="5162974" cy="2468849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9"/>
          <p:cNvSpPr/>
          <p:nvPr/>
        </p:nvSpPr>
        <p:spPr>
          <a:xfrm>
            <a:off x="3207625" y="3779900"/>
            <a:ext cx="3921300" cy="1024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0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Usability Test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40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Recommendations: Overall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40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40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5" name="Google Shape;355;p40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6" name="Google Shape;356;p40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Similar Plot and Similar Reviews have mixed feelings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Some users think it provides the most unique and usable recommendations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Some of them ignored it as it doesn’t look similar to what they searched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latin typeface="Roboto Thin"/>
                <a:ea typeface="Roboto Thin"/>
                <a:cs typeface="Roboto Thin"/>
                <a:sym typeface="Roboto Thin"/>
              </a:rPr>
              <a:t>“Similar plot is a hard categorizer (criteria)… I don’t like the idea of it, but it does give the best recommendations.”</a:t>
            </a:r>
            <a:endParaRPr i="1" sz="1800"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latin typeface="Roboto Thin"/>
              <a:ea typeface="Roboto Thin"/>
              <a:cs typeface="Roboto Thin"/>
              <a:sym typeface="Roboto Thin"/>
            </a:endParaRPr>
          </a:p>
          <a:p>
            <a: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Font typeface="Roboto Thin"/>
              <a:buChar char="-"/>
            </a:pPr>
            <a:r>
              <a:rPr i="1" lang="en-GB" sz="1800">
                <a:latin typeface="Roboto Thin"/>
                <a:ea typeface="Roboto Thin"/>
                <a:cs typeface="Roboto Thin"/>
                <a:sym typeface="Roboto Thin"/>
              </a:rPr>
              <a:t>Experienced user, Jay (alias)</a:t>
            </a:r>
            <a:endParaRPr i="1" sz="1800"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1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Usability Test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41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Recommendations: The Haikyuu Problem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41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1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5" name="Google Shape;365;p41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6" name="Google Shape;36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000" y="1750950"/>
            <a:ext cx="4298701" cy="179905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1"/>
          <p:cNvSpPr txBox="1"/>
          <p:nvPr>
            <p:ph type="ctrTitle"/>
          </p:nvPr>
        </p:nvSpPr>
        <p:spPr>
          <a:xfrm>
            <a:off x="1655700" y="3550000"/>
            <a:ext cx="1419300" cy="37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 Light"/>
                <a:ea typeface="Roboto Light"/>
                <a:cs typeface="Roboto Light"/>
                <a:sym typeface="Roboto Light"/>
              </a:rPr>
              <a:t>Baki</a:t>
            </a:r>
            <a:endParaRPr i="1" sz="14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368" name="Google Shape;36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5150" y="1750950"/>
            <a:ext cx="4107151" cy="179905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41"/>
          <p:cNvSpPr txBox="1"/>
          <p:nvPr>
            <p:ph type="ctrTitle"/>
          </p:nvPr>
        </p:nvSpPr>
        <p:spPr>
          <a:xfrm>
            <a:off x="6069075" y="3550000"/>
            <a:ext cx="1419300" cy="37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 Light"/>
                <a:ea typeface="Roboto Light"/>
                <a:cs typeface="Roboto Light"/>
                <a:sym typeface="Roboto Light"/>
              </a:rPr>
              <a:t>Cowboy Bebop</a:t>
            </a:r>
            <a:endParaRPr i="1" sz="1400"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Recruitment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5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Goals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5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5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Equal representation across all experience levels and gender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Emphasis on amateur experience due to potential sub-groups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2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Usability Test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42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Recommendations: Pop-up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42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42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8" name="Google Shape;378;p42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9" name="Google Shape;379;p42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Required more interaction to indicate clickability (review prototype)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Certain information on the pop-up isn’t important to users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Score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Type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MyAnimeList (debatable)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Users desire more information, specifically: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Streaming links (legitimate)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Genre tags (similar to MAL)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Visuals (keyframes, trailers, etc)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Status of anime (ongoing, done, etc)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0" name="Google Shape;38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3775" y="1965225"/>
            <a:ext cx="1567150" cy="280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3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Usability Test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6" name="Google Shape;386;p43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Recommendations: Pop-up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7" name="Google Shape;387;p43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43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9" name="Google Shape;389;p43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0" name="Google Shape;390;p43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Users wanted more credibility on the recommendations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Show how an anime is similar to what they searched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e.g. Through a subscore, in terms of genres, etc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1" name="Google Shape;39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6513" y="2446750"/>
            <a:ext cx="7230960" cy="24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43"/>
          <p:cNvSpPr/>
          <p:nvPr/>
        </p:nvSpPr>
        <p:spPr>
          <a:xfrm>
            <a:off x="2910875" y="4691325"/>
            <a:ext cx="1886400" cy="176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4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Usability Test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8" name="Google Shape;398;p44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Recommendations: Thumbs up/down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44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4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1" name="Google Shape;401;p44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2" name="Google Shape;402;p44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Majority of users (8/10) knew that thumbs up/down helps “vet” recommendations for the site, but…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latin typeface="Roboto Thin"/>
                <a:ea typeface="Roboto Thin"/>
                <a:cs typeface="Roboto Thin"/>
                <a:sym typeface="Roboto Thin"/>
              </a:rPr>
              <a:t>“Most anime sites have confidence in their algorithm, they typically ask you to rate the anime NOT their algorithm, so this is unexpected.”</a:t>
            </a:r>
            <a:endParaRPr i="1" sz="1800">
              <a:latin typeface="Roboto Thin"/>
              <a:ea typeface="Roboto Thin"/>
              <a:cs typeface="Roboto Thin"/>
              <a:sym typeface="Roboto Thin"/>
            </a:endParaRPr>
          </a:p>
          <a:p>
            <a: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Font typeface="Roboto Thin"/>
              <a:buChar char="-"/>
            </a:pPr>
            <a:r>
              <a:rPr i="1" lang="en-GB" sz="1800">
                <a:latin typeface="Roboto Thin"/>
                <a:ea typeface="Roboto Thin"/>
                <a:cs typeface="Roboto Thin"/>
                <a:sym typeface="Roboto Thin"/>
              </a:rPr>
              <a:t>Amateur user, Jake (alias)</a:t>
            </a:r>
            <a:endParaRPr i="1" sz="1800"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latin typeface="Roboto Thin"/>
              <a:ea typeface="Roboto Thin"/>
              <a:cs typeface="Roboto Thin"/>
              <a:sym typeface="Roboto Thi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This feature also assumes that you have prior knowledge of the anime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 Thin"/>
                <a:ea typeface="Roboto Thin"/>
                <a:cs typeface="Roboto Thin"/>
                <a:sym typeface="Roboto Thin"/>
              </a:rPr>
              <a:t>“I’ll have to watch it (anime) first then return to vote on it. I probably won’t as I’ll forget about it.”</a:t>
            </a:r>
            <a:endParaRPr sz="1800">
              <a:latin typeface="Roboto Thin"/>
              <a:ea typeface="Roboto Thin"/>
              <a:cs typeface="Roboto Thin"/>
              <a:sym typeface="Roboto Thin"/>
            </a:endParaRPr>
          </a:p>
          <a:p>
            <a:pPr indent="-342900" lvl="0" marL="457200" rtl="0" algn="r">
              <a:spcBef>
                <a:spcPts val="0"/>
              </a:spcBef>
              <a:spcAft>
                <a:spcPts val="0"/>
              </a:spcAft>
              <a:buSzPts val="1800"/>
              <a:buFont typeface="Roboto Thin"/>
              <a:buChar char="-"/>
            </a:pPr>
            <a:r>
              <a:rPr lang="en-GB" sz="1800">
                <a:latin typeface="Roboto Thin"/>
                <a:ea typeface="Roboto Thin"/>
                <a:cs typeface="Roboto Thin"/>
                <a:sym typeface="Roboto Thin"/>
              </a:rPr>
              <a:t>Experienced user, Norman (alias)</a:t>
            </a:r>
            <a:endParaRPr sz="1800"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5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Findings: Usability Test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8" name="Google Shape;408;p45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Recommendations: Thumbs up/down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p45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45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1" name="Google Shape;411;p45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45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Some users misunderstood the function as a global like/dislike function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It will display how many people liked/disliked the anime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Users expect that downvoted anime will be replaced with a new one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Expected more feedback after up/downvoting the anime (refer to prototype)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13" name="Google Shape;41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9337" y="3843500"/>
            <a:ext cx="1379050" cy="4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45"/>
          <p:cNvSpPr txBox="1"/>
          <p:nvPr>
            <p:ph type="ctrTitle"/>
          </p:nvPr>
        </p:nvSpPr>
        <p:spPr>
          <a:xfrm>
            <a:off x="4604113" y="3980150"/>
            <a:ext cx="494400" cy="2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vs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15" name="Google Shape;41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2625" y="3834125"/>
            <a:ext cx="962025" cy="4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6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Overall Summary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1" name="Google Shape;421;p46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What did we do well?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2" name="Google Shape;422;p46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46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4" name="Google Shape;424;p46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5" name="Google Shape;425;p46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Colors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lphaL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“Similar to Crunchyroll”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Lack of onboarding/sign-up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lphaL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Maybe use cookies to store personal data?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lphaL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Refer to</a:t>
            </a:r>
            <a:r>
              <a:rPr i="1" lang="en-GB" sz="1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1" lang="en-GB" sz="1800" u="sng">
                <a:latin typeface="Roboto"/>
                <a:ea typeface="Roboto"/>
                <a:cs typeface="Roboto"/>
                <a:sym typeface="Roboto"/>
              </a:rPr>
              <a:t>www.justwatch.com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 for reference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Concept requires credibility but is good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7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Overall Summary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1" name="Google Shape;431;p47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What didn’t we do well?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" name="Google Shape;432;p47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7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4" name="Google Shape;434;p47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5" name="Google Shape;435;p47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Concept of specific categories and their recommendations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Establishing the credibility of our recommendations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Establishing the reliability of our recommendations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Visual design (yeah…)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8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Overall Summary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1" name="Google Shape;441;p48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What’s next, boys?</a:t>
            </a:r>
            <a:endParaRPr b="1"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" name="Google Shape;442;p48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48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4" name="Google Shape;444;p48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5" name="Google Shape;445;p48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Look at the backend recommendation system again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lphaL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People prioritize genres, release 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date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, prototypical anime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latin typeface="Roboto"/>
                <a:ea typeface="Roboto"/>
                <a:cs typeface="Roboto"/>
                <a:sym typeface="Roboto"/>
              </a:rPr>
              <a:t>Suggestion: Weighted recommendation system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More visuals/graphics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Pop-up information design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Visual design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Prototype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9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Overall Summary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1" name="Google Shape;451;p49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Popular ideas/suggestions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2" name="Google Shape;452;p49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9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4" name="Google Shape;454;p49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5" name="Google Shape;455;p49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More recommendations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lphaL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What if one anime in one category is good and they've watched all of them? Do they strike out the entire category?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More categories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lphaL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Genre-related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More visuals on the homepage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Ability to filter using more categories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Recommendations 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based on multiple animes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Recruitment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6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User requirements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" name="Google Shape;88;p16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6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Categorized based on (in order of priority):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Number of anime watched (lifetime)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How often they watch anime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Knowledge of tastes and preferences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Knowledge on seasonal anime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>
                <a:latin typeface="Roboto"/>
                <a:ea typeface="Roboto"/>
                <a:cs typeface="Roboto"/>
                <a:sym typeface="Roboto"/>
              </a:rPr>
              <a:t>The higher the experience level, the higher they score in these categories.</a:t>
            </a:r>
            <a:endParaRPr b="1" i="1"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 male, 5 female (includes 1 pilot)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Average age: 23.8 years old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All Asian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South East Asian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South Asian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Mixed asian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7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Recruitment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7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Participant Distribution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" name="Google Shape;99;p17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00" name="Google Shape;100;p17"/>
          <p:cNvGraphicFramePr/>
          <p:nvPr/>
        </p:nvGraphicFramePr>
        <p:xfrm>
          <a:off x="4599500" y="1512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{C8585C61-1483-4A49-9F0C-9BE6C08B09CB}</a:tableStyleId>
              </a:tblPr>
              <a:tblGrid>
                <a:gridCol w="2116400"/>
                <a:gridCol w="2116400"/>
              </a:tblGrid>
              <a:tr h="3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Experience Levels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Participants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351C75"/>
                    </a:solidFill>
                  </a:tcPr>
                </a:tc>
              </a:tr>
              <a:tr h="3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Novice (N)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2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Novice-Amateur (NA)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1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Amateur (A)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3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Amateur-Experienced (AE)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1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Experienced (E)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2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24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TOTAL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9 (+1 pilot)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ctrTitle"/>
          </p:nvPr>
        </p:nvSpPr>
        <p:spPr>
          <a:xfrm>
            <a:off x="311700" y="716450"/>
            <a:ext cx="8520600" cy="8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latin typeface="Roboto"/>
                <a:ea typeface="Roboto"/>
                <a:cs typeface="Roboto"/>
                <a:sym typeface="Roboto"/>
              </a:rPr>
              <a:t>Personas</a:t>
            </a:r>
            <a:endParaRPr b="1" sz="3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8"/>
          <p:cNvSpPr txBox="1"/>
          <p:nvPr>
            <p:ph idx="1" type="subTitle"/>
          </p:nvPr>
        </p:nvSpPr>
        <p:spPr>
          <a:xfrm>
            <a:off x="311700" y="15996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Our archetypes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8"/>
          <p:cNvSpPr txBox="1"/>
          <p:nvPr>
            <p:ph idx="1" type="subTitle"/>
          </p:nvPr>
        </p:nvSpPr>
        <p:spPr>
          <a:xfrm>
            <a:off x="311700" y="24898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Meet our users!</a:t>
            </a:r>
            <a:endParaRPr i="1" sz="24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" name="Google Shape;110;p18"/>
          <p:cNvCxnSpPr/>
          <p:nvPr/>
        </p:nvCxnSpPr>
        <p:spPr>
          <a:xfrm rot="10800000">
            <a:off x="7506850" y="553750"/>
            <a:ext cx="5559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Personas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9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Goal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" name="Google Shape;119;p19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19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Categorize our users into varying proportions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Base design decisions off different groups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Guide future research goals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Target specific needs and pain points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Personas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20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User descriptions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0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0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20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30" name="Google Shape;130;p20"/>
          <p:cNvGraphicFramePr/>
          <p:nvPr/>
        </p:nvGraphicFramePr>
        <p:xfrm>
          <a:off x="311688" y="1629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{C8585C61-1483-4A49-9F0C-9BE6C08B09CB}</a:tableStyleId>
              </a:tblPr>
              <a:tblGrid>
                <a:gridCol w="1971475"/>
                <a:gridCol w="1436775"/>
                <a:gridCol w="1704125"/>
                <a:gridCol w="1704125"/>
                <a:gridCol w="1704125"/>
              </a:tblGrid>
              <a:tr h="448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Experience Level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# anime watched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Watching frequency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Knowledge of tastes and preferences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Knowledge on seasonal anime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</a:tr>
              <a:tr h="44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Novice (N)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Low (1-20)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Low to high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Low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Low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4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Novice-Amateur (NA)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Low-Med (21-30)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Low to high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Low-Medium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Low-medium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4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Amateur (A)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Medium (20-60)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Medium-High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Medium-High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Medium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4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Amateur-Experienced (AE)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Medium (40-60)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Medium-High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Medium-High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Medium-high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48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rgbClr val="FFFFFF"/>
                          </a:solidFill>
                        </a:rPr>
                        <a:t>Experienced (E)</a:t>
                      </a:r>
                      <a:endParaRPr b="1"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High (60+)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High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High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High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ctrTitle"/>
          </p:nvPr>
        </p:nvSpPr>
        <p:spPr>
          <a:xfrm>
            <a:off x="311700" y="1400825"/>
            <a:ext cx="85206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Has outgrown anime over the past few years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Watches anime only if it’s popular among their friend group or social circles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Doesn’t actively seek out anime to watch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21"/>
          <p:cNvSpPr/>
          <p:nvPr/>
        </p:nvSpPr>
        <p:spPr>
          <a:xfrm>
            <a:off x="904350" y="2607113"/>
            <a:ext cx="2162100" cy="21621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b="13057" l="0" r="0" t="17632"/>
          <a:stretch/>
        </p:blipFill>
        <p:spPr>
          <a:xfrm>
            <a:off x="858025" y="2671025"/>
            <a:ext cx="2040300" cy="2034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" name="Google Shape;138;p21"/>
          <p:cNvSpPr txBox="1"/>
          <p:nvPr>
            <p:ph type="ctrTitle"/>
          </p:nvPr>
        </p:nvSpPr>
        <p:spPr>
          <a:xfrm>
            <a:off x="311700" y="2887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Roboto"/>
                <a:ea typeface="Roboto"/>
                <a:cs typeface="Roboto"/>
                <a:sym typeface="Roboto"/>
              </a:rPr>
              <a:t>Personas</a:t>
            </a:r>
            <a:endParaRPr b="1" sz="2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21"/>
          <p:cNvSpPr txBox="1"/>
          <p:nvPr>
            <p:ph type="ctrTitle"/>
          </p:nvPr>
        </p:nvSpPr>
        <p:spPr>
          <a:xfrm>
            <a:off x="311700" y="818800"/>
            <a:ext cx="8520600" cy="5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The Follower 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8258225" y="452200"/>
            <a:ext cx="203100" cy="203100"/>
          </a:xfrm>
          <a:prstGeom prst="flowChartConnector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8571025" y="452200"/>
            <a:ext cx="203100" cy="203100"/>
          </a:xfrm>
          <a:prstGeom prst="flowChartConnector">
            <a:avLst/>
          </a:prstGeom>
          <a:solidFill>
            <a:srgbClr val="351C7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2" name="Google Shape;142;p21"/>
          <p:cNvCxnSpPr/>
          <p:nvPr/>
        </p:nvCxnSpPr>
        <p:spPr>
          <a:xfrm>
            <a:off x="8928900" y="452200"/>
            <a:ext cx="0" cy="523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43" name="Google Shape;143;p21"/>
          <p:cNvGraphicFramePr/>
          <p:nvPr/>
        </p:nvGraphicFramePr>
        <p:xfrm>
          <a:off x="3650263" y="3170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{C8585C61-1483-4A49-9F0C-9BE6C08B09CB}</a:tableStyleId>
              </a:tblPr>
              <a:tblGrid>
                <a:gridCol w="1071750"/>
                <a:gridCol w="1271175"/>
                <a:gridCol w="1271175"/>
                <a:gridCol w="1271175"/>
              </a:tblGrid>
              <a:tr h="430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# anime watched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Watching frequency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of tastes and preferences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>
                          <a:solidFill>
                            <a:srgbClr val="FFFFFF"/>
                          </a:solidFill>
                        </a:rPr>
                        <a:t>Knowledge on seasonal anime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351C75"/>
                    </a:solidFill>
                  </a:tcPr>
                </a:tc>
              </a:tr>
              <a:tr h="395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Low (1-20)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Low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Low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FFFFFF"/>
                          </a:solidFill>
                        </a:rPr>
                        <a:t>Low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